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  <p:sldId id="652" r:id="rId9"/>
    <p:sldId id="654" r:id="rId10"/>
    <p:sldId id="655" r:id="rId11"/>
    <p:sldId id="656" r:id="rId12"/>
    <p:sldId id="657" r:id="rId13"/>
    <p:sldId id="658" r:id="rId14"/>
    <p:sldId id="659" r:id="rId15"/>
    <p:sldId id="660" r:id="rId16"/>
    <p:sldId id="661" r:id="rId17"/>
    <p:sldId id="662" r:id="rId18"/>
    <p:sldId id="663" r:id="rId19"/>
    <p:sldId id="664" r:id="rId20"/>
    <p:sldId id="665" r:id="rId21"/>
    <p:sldId id="666" r:id="rId22"/>
    <p:sldId id="667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0" autoAdjust="0"/>
    <p:restoredTop sz="91470" autoAdjust="0"/>
  </p:normalViewPr>
  <p:slideViewPr>
    <p:cSldViewPr>
      <p:cViewPr>
        <p:scale>
          <a:sx n="89" d="100"/>
          <a:sy n="89" d="100"/>
        </p:scale>
        <p:origin x="69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Friday, August 5,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2016. 8. 5.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Introduction to deep learning</a:t>
            </a:r>
            <a:endParaRPr lang="en-US" altLang="ko-KR" sz="4800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1037492" y="4521314"/>
            <a:ext cx="70426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 smtClean="0"/>
              <a:t>Sungjoon Choi</a:t>
            </a:r>
          </a:p>
          <a:p>
            <a:pPr algn="ctr"/>
            <a:r>
              <a:rPr lang="en-US" altLang="ko-KR" sz="2000" b="1" dirty="0" smtClean="0"/>
              <a:t>(sungjoon.choi@cpslab.snu.ac.kr)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Deep learning tools?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5" name="Picture 2" descr="http://news.uic.edu/files/2015/07/15893429463_e4172f3629_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224" y="1484784"/>
            <a:ext cx="6597036" cy="435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87364" y="2782669"/>
            <a:ext cx="1789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Torch</a:t>
            </a:r>
            <a:endParaRPr lang="ko-KR" altLang="en-US" sz="36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3440" y="2507640"/>
            <a:ext cx="2236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TensorFlow</a:t>
            </a:r>
            <a:endParaRPr lang="ko-KR" altLang="en-US" sz="28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65688" y="2784513"/>
            <a:ext cx="178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Caffe</a:t>
            </a:r>
            <a:endParaRPr lang="ko-KR" altLang="en-US" sz="3200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7528" y="2026940"/>
            <a:ext cx="178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MatConvNet</a:t>
            </a:r>
          </a:p>
          <a:p>
            <a:pPr algn="ctr"/>
            <a:r>
              <a:rPr lang="en-US" altLang="ko-KR" sz="1600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Theano</a:t>
            </a:r>
            <a:endParaRPr lang="ko-KR" altLang="en-US" sz="1600" b="1" dirty="0" smtClean="0">
              <a:latin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8992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To tell the truth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30" name="Picture 2" descr="http://farm1.static.flickr.com/198/448449613_9934b8e5a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628800"/>
            <a:ext cx="6000665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127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2932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U.C. Berkeley 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2314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Written in C++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761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Good for training or fine-tuning feedforward models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05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30806" y="1124744"/>
            <a:ext cx="4812664" cy="46166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Blobs</a:t>
            </a:r>
            <a:r>
              <a:rPr lang="en-US" altLang="ko-KR" sz="2400" dirty="0" smtClean="0">
                <a:latin typeface="+mn-ea"/>
              </a:rPr>
              <a:t>: Store data and derivatives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0806" y="1710746"/>
            <a:ext cx="6580263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Layer</a:t>
            </a:r>
            <a:r>
              <a:rPr lang="en-US" altLang="ko-KR" sz="2400" dirty="0" smtClean="0">
                <a:latin typeface="+mn-ea"/>
              </a:rPr>
              <a:t>: Transform bottom blobs and top blobs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0806" y="2296748"/>
            <a:ext cx="8704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Net</a:t>
            </a:r>
            <a:r>
              <a:rPr lang="en-US" altLang="ko-KR" sz="2400" dirty="0" smtClean="0">
                <a:latin typeface="+mn-ea"/>
              </a:rPr>
              <a:t>: Many layers; computes gradient via forward / backward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9403" y="2852936"/>
            <a:ext cx="5937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Solver</a:t>
            </a:r>
            <a:r>
              <a:rPr lang="en-US" altLang="ko-KR" sz="2400" dirty="0" smtClean="0">
                <a:latin typeface="+mn-ea"/>
              </a:rPr>
              <a:t>: Uses gradients to update weights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051720" y="3501008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Data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16060" y="3501008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W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216060" y="4509120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X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397237" y="3501008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</a:rPr>
              <a:t>InnerProduct</a:t>
            </a:r>
            <a:r>
              <a:rPr lang="en-US" altLang="ko-KR" sz="2400" dirty="0" smtClean="0">
                <a:solidFill>
                  <a:schemeClr val="tx1"/>
                </a:solidFill>
              </a:rPr>
              <a:t>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573612" y="4005064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F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804248" y="3510632"/>
            <a:ext cx="720080" cy="172819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SoftMax (Layer)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216060" y="5589240"/>
            <a:ext cx="779876" cy="720080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Y</a:t>
            </a:r>
            <a:endParaRPr lang="ko-KR" altLang="en-US" sz="2400" dirty="0" err="1" smtClean="0">
              <a:solidFill>
                <a:schemeClr val="tx1"/>
              </a:solidFill>
            </a:endParaRPr>
          </a:p>
        </p:txBody>
      </p:sp>
      <p:cxnSp>
        <p:nvCxnSpPr>
          <p:cNvPr id="16" name="직선 화살표 연결선 15"/>
          <p:cNvCxnSpPr>
            <a:stCxn id="11" idx="3"/>
            <a:endCxn id="12" idx="1"/>
          </p:cNvCxnSpPr>
          <p:nvPr/>
        </p:nvCxnSpPr>
        <p:spPr>
          <a:xfrm flipV="1">
            <a:off x="2771800" y="3861048"/>
            <a:ext cx="444260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1" idx="3"/>
            <a:endCxn id="13" idx="1"/>
          </p:cNvCxnSpPr>
          <p:nvPr/>
        </p:nvCxnSpPr>
        <p:spPr>
          <a:xfrm>
            <a:off x="2771800" y="4365104"/>
            <a:ext cx="444260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11" idx="3"/>
            <a:endCxn id="17" idx="1"/>
          </p:cNvCxnSpPr>
          <p:nvPr/>
        </p:nvCxnSpPr>
        <p:spPr>
          <a:xfrm>
            <a:off x="2771800" y="4365104"/>
            <a:ext cx="444260" cy="158417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12" idx="3"/>
            <a:endCxn id="14" idx="1"/>
          </p:cNvCxnSpPr>
          <p:nvPr/>
        </p:nvCxnSpPr>
        <p:spPr>
          <a:xfrm>
            <a:off x="3995936" y="3861048"/>
            <a:ext cx="401301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3" idx="3"/>
            <a:endCxn id="14" idx="1"/>
          </p:cNvCxnSpPr>
          <p:nvPr/>
        </p:nvCxnSpPr>
        <p:spPr>
          <a:xfrm flipV="1">
            <a:off x="3995936" y="4365104"/>
            <a:ext cx="401301" cy="5040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7" idx="3"/>
            <a:endCxn id="16" idx="2"/>
          </p:cNvCxnSpPr>
          <p:nvPr/>
        </p:nvCxnSpPr>
        <p:spPr>
          <a:xfrm flipV="1">
            <a:off x="3995936" y="5238824"/>
            <a:ext cx="3168352" cy="71045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14" idx="3"/>
            <a:endCxn id="15" idx="1"/>
          </p:cNvCxnSpPr>
          <p:nvPr/>
        </p:nvCxnSpPr>
        <p:spPr>
          <a:xfrm>
            <a:off x="5117317" y="4365104"/>
            <a:ext cx="45629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5" idx="3"/>
            <a:endCxn id="16" idx="1"/>
          </p:cNvCxnSpPr>
          <p:nvPr/>
        </p:nvCxnSpPr>
        <p:spPr>
          <a:xfrm>
            <a:off x="6353488" y="4365104"/>
            <a:ext cx="450760" cy="962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76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Caffe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196752"/>
            <a:ext cx="6213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Good for feedforward networks  (CNN)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892829"/>
            <a:ext cx="6158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Good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for fine-tuning existing networks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588906"/>
            <a:ext cx="6096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Train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models without writing any code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284984"/>
            <a:ext cx="5170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Python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interface is pretty useful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106689"/>
            <a:ext cx="734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Need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to write C++ / CUDA for new GPU layers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720754"/>
            <a:ext cx="5214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Not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good for recurrent networks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334819"/>
            <a:ext cx="7935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Cumbersome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for big networks (GoogLeNet, ResNet)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969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Torch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1632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NYU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3109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Written in C and Lua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5620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Used a lot in Facebook and DeepMind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215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Torch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412776"/>
            <a:ext cx="7931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Easy to write your own layer types and run on GPU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108853"/>
            <a:ext cx="6721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Many available library codes and packages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804930"/>
            <a:ext cx="44302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Lots of pretrained models 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501008"/>
            <a:ext cx="7092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Lots of modular pieces that you can combine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322713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Lua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936778"/>
            <a:ext cx="4826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Less plug-and-play than Caffe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550843"/>
            <a:ext cx="3367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Not great for RNNs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1151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Theano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411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University of Montreal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787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Embracing computation graphs, symbolic computation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5212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High-level wrappers: Keras, Lasagne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46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Theano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340768"/>
            <a:ext cx="3072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Python + numpy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036845"/>
            <a:ext cx="470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Computational graph is cool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732922"/>
            <a:ext cx="2871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Good for RNNs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429000"/>
            <a:ext cx="5475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High level wrappers ease the pain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250705"/>
            <a:ext cx="5088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Not enough pretrained models 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4864770"/>
            <a:ext cx="5194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Error messages can be unhelpful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478835"/>
            <a:ext cx="5522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Raw Theano is somewhat low-level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096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TensorFlow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56792"/>
            <a:ext cx="2018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From Google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199" y="2420888"/>
            <a:ext cx="3342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Very similar to Theano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3356992"/>
            <a:ext cx="272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Easy visualizations</a:t>
            </a:r>
            <a:endParaRPr lang="ko-KR" altLang="en-US" sz="2400" dirty="0" smtClean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199" y="4280396"/>
            <a:ext cx="5101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+mn-ea"/>
              </a:rPr>
              <a:t>Multi-GPU and multi-node training</a:t>
            </a:r>
            <a:endParaRPr lang="ko-KR" altLang="en-US" sz="24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301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Deep learning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06264" y="1471108"/>
            <a:ext cx="8568952" cy="1882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“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Deep </a:t>
            </a:r>
            <a:r>
              <a:rPr lang="en-US" altLang="ko-KR" sz="2000" b="1" dirty="0">
                <a:solidFill>
                  <a:srgbClr val="FF0000"/>
                </a:solidFill>
              </a:rPr>
              <a:t>learning</a:t>
            </a:r>
            <a:r>
              <a:rPr lang="en-US" altLang="ko-KR" sz="2000" dirty="0"/>
              <a:t> </a:t>
            </a:r>
            <a:r>
              <a:rPr lang="en-US" altLang="ko-KR" sz="2000" dirty="0" smtClean="0"/>
              <a:t>is </a:t>
            </a:r>
            <a:r>
              <a:rPr lang="en-US" altLang="ko-KR" sz="2000" dirty="0"/>
              <a:t>a branch of machine learning based on a set of algorithms that attempt to model high-level abstractions in data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by using multiple processing layers, with complex structures or otherwise, composed of multiple non-linear </a:t>
            </a:r>
            <a:r>
              <a:rPr lang="en-US" altLang="ko-KR" sz="2000" dirty="0" smtClean="0"/>
              <a:t>transformations.”</a:t>
            </a:r>
            <a:endParaRPr lang="ko-KR" alt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06264" y="1111068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Wikipedia says: </a:t>
            </a:r>
            <a:endParaRPr lang="ko-KR" altLang="en-US" sz="2000" dirty="0"/>
          </a:p>
        </p:txBody>
      </p:sp>
      <p:pic>
        <p:nvPicPr>
          <p:cNvPr id="7" name="Picture 2" descr="http://news.uic.edu/files/2015/07/15893429463_e4172f3629_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501008"/>
            <a:ext cx="4417480" cy="291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49036" y="4325200"/>
            <a:ext cx="1198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Machine</a:t>
            </a:r>
          </a:p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Learning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69848" y="4005064"/>
            <a:ext cx="1497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High-level</a:t>
            </a:r>
          </a:p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abstraction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65124" y="4390529"/>
            <a:ext cx="1195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Network</a:t>
            </a:r>
            <a:endParaRPr lang="ko-KR" altLang="en-US" b="1" dirty="0" smtClean="0">
              <a:latin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TensorFlow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484784"/>
            <a:ext cx="3072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(+) Python + numpy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2180861"/>
            <a:ext cx="470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Computational graph is cool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2876938"/>
            <a:ext cx="4229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Much faster than Theano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3573016"/>
            <a:ext cx="3581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00FF"/>
                </a:solidFill>
                <a:latin typeface="+mn-ea"/>
              </a:rPr>
              <a:t>(+) </a:t>
            </a:r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Easy to modify nets </a:t>
            </a:r>
            <a:endParaRPr lang="ko-KR" altLang="en-US" sz="2400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940" y="4394721"/>
            <a:ext cx="7663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(-) Not many pretrained model (but it will get better)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940" y="5008786"/>
            <a:ext cx="6927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Training time is slower than others right now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5272" y="5622851"/>
            <a:ext cx="4464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+mn-ea"/>
              </a:rPr>
              <a:t>(-) </a:t>
            </a:r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Can hack into the networks</a:t>
            </a:r>
            <a:endParaRPr lang="ko-KR" altLang="en-US" sz="2400" dirty="0" smtClean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7254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White to black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7199" y="1772816"/>
            <a:ext cx="8229602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6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2" y="1268760"/>
            <a:ext cx="8942784" cy="457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999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Deep learning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719572" y="1484784"/>
            <a:ext cx="7704856" cy="475252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87374" y="1023119"/>
            <a:ext cx="3590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FF0000"/>
                </a:solidFill>
              </a:rPr>
              <a:t>Artificial Intelligence</a:t>
            </a:r>
            <a:endParaRPr kumimoji="1" lang="ko-KR" alt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691680" y="2191023"/>
            <a:ext cx="5760640" cy="3456384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66215" y="1700808"/>
            <a:ext cx="3590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FFC000"/>
                </a:solidFill>
              </a:rPr>
              <a:t>Machine Learning</a:t>
            </a:r>
            <a:endParaRPr kumimoji="1" lang="ko-KR" altLang="en-US" sz="2400" b="1" dirty="0" smtClean="0">
              <a:solidFill>
                <a:srgbClr val="FFC000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267744" y="2825254"/>
            <a:ext cx="4608512" cy="2475954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66215" y="2362721"/>
            <a:ext cx="3590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00B050"/>
                </a:solidFill>
              </a:rPr>
              <a:t>Deep learning</a:t>
            </a:r>
            <a:endParaRPr kumimoji="1" lang="ko-KR" altLang="en-US" sz="2400" b="1" dirty="0" smtClean="0">
              <a:solidFill>
                <a:srgbClr val="00B05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483768" y="3458616"/>
            <a:ext cx="1224136" cy="1626567"/>
          </a:xfrm>
          <a:prstGeom prst="round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3770" y="2979537"/>
            <a:ext cx="1224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00B0F0"/>
                </a:solidFill>
              </a:rPr>
              <a:t>MLP</a:t>
            </a:r>
            <a:endParaRPr kumimoji="1" lang="ko-KR" altLang="en-US" sz="2400" b="1" dirty="0" smtClean="0">
              <a:solidFill>
                <a:srgbClr val="00B0F0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23928" y="3476031"/>
            <a:ext cx="1224136" cy="1626567"/>
          </a:xfrm>
          <a:prstGeom prst="round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23930" y="2996952"/>
            <a:ext cx="1224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0070C0"/>
                </a:solidFill>
              </a:rPr>
              <a:t>CNN</a:t>
            </a:r>
            <a:endParaRPr kumimoji="1" lang="ko-KR" altLang="en-US" sz="2400" b="1" dirty="0" smtClean="0">
              <a:solidFill>
                <a:srgbClr val="0070C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5364088" y="3476031"/>
            <a:ext cx="1224136" cy="1626567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64090" y="2996952"/>
            <a:ext cx="1224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7030A0"/>
                </a:solidFill>
              </a:rPr>
              <a:t>RNN</a:t>
            </a:r>
            <a:endParaRPr kumimoji="1" lang="ko-KR" altLang="en-US" sz="2400" b="1" dirty="0" smtClean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73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Is it brand new?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2741808" y="1268760"/>
            <a:ext cx="0" cy="48245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57832" y="1268760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Neural Nets</a:t>
            </a:r>
            <a:endParaRPr lang="ko-KR" altLang="en-US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653126" y="1268760"/>
            <a:ext cx="2879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McCulloch &amp; Pitt 1943</a:t>
            </a:r>
            <a:endParaRPr lang="ko-KR" alt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957831" y="1821270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Perception</a:t>
            </a:r>
            <a:endParaRPr lang="ko-KR" altLang="en-US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653126" y="1821270"/>
            <a:ext cx="2122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Rosenblatt 1958</a:t>
            </a:r>
            <a:endParaRPr lang="ko-KR" altLang="en-US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57830" y="2492896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RNN</a:t>
            </a:r>
            <a:endParaRPr lang="ko-KR" altLang="en-US" sz="20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653126" y="2492896"/>
            <a:ext cx="2083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Grossberg 1973</a:t>
            </a:r>
            <a:endParaRPr lang="ko-KR" altLang="en-US" sz="2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957828" y="2936719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CNN</a:t>
            </a:r>
            <a:endParaRPr lang="ko-KR" altLang="en-US" sz="2000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5653126" y="2936719"/>
            <a:ext cx="2143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Fukushima 1979</a:t>
            </a:r>
            <a:endParaRPr lang="ko-KR" altLang="en-US" sz="20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2957827" y="3672579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RBM</a:t>
            </a:r>
            <a:endParaRPr lang="ko-KR" altLang="en-US" sz="20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5653125" y="3645024"/>
            <a:ext cx="16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Hinton 1999</a:t>
            </a:r>
            <a:endParaRPr lang="ko-KR" altLang="en-US" sz="2000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2957826" y="4341550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DBN</a:t>
            </a:r>
            <a:endParaRPr lang="ko-KR" altLang="en-US" sz="2000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5653124" y="4341550"/>
            <a:ext cx="16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Hinton 2006</a:t>
            </a:r>
            <a:endParaRPr lang="ko-KR" altLang="en-US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2957826" y="4755966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D-AE</a:t>
            </a:r>
            <a:endParaRPr lang="ko-KR" altLang="en-US" sz="2000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5653126" y="4757082"/>
            <a:ext cx="1758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Vincent 2008</a:t>
            </a:r>
            <a:endParaRPr lang="ko-KR" altLang="en-US" sz="2000" dirty="0" smtClean="0"/>
          </a:p>
        </p:txBody>
      </p:sp>
      <p:pic>
        <p:nvPicPr>
          <p:cNvPr id="20" name="Picture 2" descr="http://news.donga.com/IMAGE/2004/05/19/6920790.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55" y="1294160"/>
            <a:ext cx="1772407" cy="1185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http://image.chosun.com/sitedata/image/200807/08/2008070800095_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43"/>
          <a:stretch/>
        </p:blipFill>
        <p:spPr bwMode="auto">
          <a:xfrm>
            <a:off x="759055" y="2564139"/>
            <a:ext cx="1772407" cy="107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i1.ruliweb.daumcdn.net/uf/image/U01/ruliweb/515815A93D11B9001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27" y="3723187"/>
            <a:ext cx="1765635" cy="115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0" descr="33b9dcd9585eed54381606d91be9cff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99" y="4966568"/>
            <a:ext cx="1758863" cy="111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2957832" y="5322694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AlexNet</a:t>
            </a:r>
            <a:endParaRPr lang="ko-KR" altLang="en-US" sz="200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653126" y="5315302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Alex 2012</a:t>
            </a:r>
            <a:endParaRPr lang="ko-KR" altLang="en-US" sz="2000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2957832" y="5742841"/>
            <a:ext cx="2334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GoogLeNet</a:t>
            </a:r>
            <a:endParaRPr lang="ko-KR" altLang="en-US" sz="2000" dirty="0" smtClean="0"/>
          </a:p>
        </p:txBody>
      </p:sp>
      <p:sp>
        <p:nvSpPr>
          <p:cNvPr id="27" name="직사각형 26"/>
          <p:cNvSpPr/>
          <p:nvPr/>
        </p:nvSpPr>
        <p:spPr>
          <a:xfrm>
            <a:off x="5653124" y="5748204"/>
            <a:ext cx="18614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 smtClean="0"/>
              <a:t>Szegedy 2015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948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4" grpId="0"/>
      <p:bldP spid="25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Inspired by nature?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980728"/>
            <a:ext cx="3804503" cy="5035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070223"/>
            <a:ext cx="2209491" cy="19267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51481" y="6063679"/>
            <a:ext cx="3992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ea typeface="Adobe Fan Heiti Std B" pitchFamily="34" charset="-128"/>
              </a:rPr>
              <a:t>Sure there is some </a:t>
            </a:r>
            <a:r>
              <a:rPr lang="en-US" altLang="ko-KR" sz="2000" dirty="0" smtClean="0">
                <a:solidFill>
                  <a:srgbClr val="FF0000"/>
                </a:solidFill>
                <a:ea typeface="Adobe Fan Heiti Std B" pitchFamily="34" charset="-128"/>
              </a:rPr>
              <a:t>resemblance</a:t>
            </a:r>
            <a:r>
              <a:rPr lang="en-US" altLang="ko-KR" sz="2000" dirty="0" smtClean="0">
                <a:ea typeface="Adobe Fan Heiti Std B" pitchFamily="34" charset="-128"/>
              </a:rPr>
              <a:t>!</a:t>
            </a:r>
            <a:endParaRPr lang="ko-KR" altLang="en-US" sz="2000" dirty="0" smtClean="0"/>
          </a:p>
        </p:txBody>
      </p:sp>
      <p:pic>
        <p:nvPicPr>
          <p:cNvPr id="13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053579"/>
            <a:ext cx="3871619" cy="2934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4860032" y="4001120"/>
            <a:ext cx="41329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ko-KR" sz="2000" dirty="0"/>
              <a:t>L'Avion III de Clement Ader, 1897</a:t>
            </a:r>
            <a:endParaRPr lang="ko-KR" alt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4754312" y="6050979"/>
            <a:ext cx="31856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ea typeface="Adobe Fan Heiti Std B" pitchFamily="34" charset="-128"/>
              </a:rPr>
              <a:t>But, do not go </a:t>
            </a:r>
            <a:r>
              <a:rPr lang="en-US" altLang="ko-KR" sz="2000" dirty="0" smtClean="0">
                <a:solidFill>
                  <a:srgbClr val="FF0000"/>
                </a:solidFill>
                <a:ea typeface="Adobe Fan Heiti Std B" pitchFamily="34" charset="-128"/>
              </a:rPr>
              <a:t>TOO FAR</a:t>
            </a:r>
            <a:r>
              <a:rPr lang="en-US" altLang="ko-KR" sz="2000" dirty="0" smtClean="0">
                <a:ea typeface="Adobe Fan Heiti Std B" pitchFamily="34" charset="-128"/>
              </a:rPr>
              <a:t>. </a:t>
            </a:r>
            <a:endParaRPr lang="ko-KR" altLang="en-US" sz="2000" dirty="0" smtClean="0"/>
          </a:p>
        </p:txBody>
      </p:sp>
      <p:pic>
        <p:nvPicPr>
          <p:cNvPr id="16" name="Picture 10" descr="http://media.kotaku.foxtrot.future.net.uk/wp-content/uploads/sites/52/2015/06/gta-jet-620x349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5" b="20769"/>
          <a:stretch/>
        </p:blipFill>
        <p:spPr bwMode="auto">
          <a:xfrm>
            <a:off x="4932039" y="4470901"/>
            <a:ext cx="3871619" cy="1478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5926832" y="6453336"/>
            <a:ext cx="31816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dirty="0" smtClean="0"/>
              <a:t>Slide credit: Yann </a:t>
            </a:r>
            <a:r>
              <a:rPr lang="en-US" altLang="ko-KR" dirty="0" err="1" smtClean="0"/>
              <a:t>LeCun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8715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Deep architectures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12684" y="1211266"/>
            <a:ext cx="7231664" cy="1137614"/>
            <a:chOff x="467544" y="1269322"/>
            <a:chExt cx="7231664" cy="1137614"/>
          </a:xfrm>
        </p:grpSpPr>
        <p:sp>
          <p:nvSpPr>
            <p:cNvPr id="6" name="TextBox 5"/>
            <p:cNvSpPr txBox="1"/>
            <p:nvPr/>
          </p:nvSpPr>
          <p:spPr>
            <a:xfrm>
              <a:off x="467544" y="1269322"/>
              <a:ext cx="61077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+mj-lt"/>
                  <a:ea typeface="Adobe Fan Heiti Std B" pitchFamily="34" charset="-128"/>
                </a:rPr>
                <a:t>Feed-Forward</a:t>
              </a:r>
              <a:r>
                <a:rPr lang="en-US" altLang="ko-KR" dirty="0" smtClean="0">
                  <a:latin typeface="+mj-lt"/>
                  <a:ea typeface="Adobe Fan Heiti Std B" pitchFamily="34" charset="-128"/>
                </a:rPr>
                <a:t>: multilayer neural nets, convolutional nets</a:t>
              </a:r>
              <a:endParaRPr lang="ko-KR" altLang="en-US" dirty="0" smtClean="0">
                <a:latin typeface="+mj-lt"/>
                <a:ea typeface="Adobe Fan Heiti Std B" pitchFamily="34" charset="-128"/>
              </a:endParaRPr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1395168" y="1687736"/>
              <a:ext cx="6304040" cy="719200"/>
              <a:chOff x="1395168" y="1556792"/>
              <a:chExt cx="6304040" cy="719200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1395168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9" name="직선 화살표 연결선 8"/>
              <p:cNvCxnSpPr/>
              <p:nvPr/>
            </p:nvCxnSpPr>
            <p:spPr>
              <a:xfrm flipH="1">
                <a:off x="1938568" y="1916392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직사각형 9"/>
              <p:cNvSpPr/>
              <p:nvPr/>
            </p:nvSpPr>
            <p:spPr>
              <a:xfrm>
                <a:off x="3315381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5235594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7155808" y="1556792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13" name="직선 화살표 연결선 12"/>
              <p:cNvCxnSpPr/>
              <p:nvPr/>
            </p:nvCxnSpPr>
            <p:spPr>
              <a:xfrm flipH="1">
                <a:off x="3858781" y="1916392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화살표 연결선 13"/>
              <p:cNvCxnSpPr/>
              <p:nvPr/>
            </p:nvCxnSpPr>
            <p:spPr>
              <a:xfrm flipH="1">
                <a:off x="5778994" y="1916392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그룹 14"/>
          <p:cNvGrpSpPr/>
          <p:nvPr/>
        </p:nvGrpSpPr>
        <p:grpSpPr>
          <a:xfrm>
            <a:off x="612684" y="2552956"/>
            <a:ext cx="7231664" cy="1164076"/>
            <a:chOff x="467544" y="2651988"/>
            <a:chExt cx="7231664" cy="1164076"/>
          </a:xfrm>
        </p:grpSpPr>
        <p:sp>
          <p:nvSpPr>
            <p:cNvPr id="16" name="TextBox 15"/>
            <p:cNvSpPr txBox="1"/>
            <p:nvPr/>
          </p:nvSpPr>
          <p:spPr>
            <a:xfrm>
              <a:off x="467544" y="2651988"/>
              <a:ext cx="62331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+mj-lt"/>
                  <a:ea typeface="Adobe Fan Heiti Std B" pitchFamily="34" charset="-128"/>
                </a:rPr>
                <a:t>Feed-Back</a:t>
              </a:r>
              <a:r>
                <a:rPr lang="en-US" altLang="ko-KR" dirty="0" smtClean="0">
                  <a:latin typeface="+mj-lt"/>
                  <a:ea typeface="Adobe Fan Heiti Std B" pitchFamily="34" charset="-128"/>
                </a:rPr>
                <a:t>: Stacked Sparse Coding, Deconvolutional Nets</a:t>
              </a:r>
              <a:endParaRPr lang="ko-KR" altLang="en-US" dirty="0" smtClean="0">
                <a:latin typeface="+mj-lt"/>
                <a:ea typeface="Adobe Fan Heiti Std B" pitchFamily="34" charset="-128"/>
              </a:endParaRPr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1395168" y="3096864"/>
              <a:ext cx="6304040" cy="719200"/>
              <a:chOff x="1395168" y="3212976"/>
              <a:chExt cx="6304040" cy="719200"/>
            </a:xfrm>
          </p:grpSpPr>
          <p:sp>
            <p:nvSpPr>
              <p:cNvPr id="18" name="직사각형 17"/>
              <p:cNvSpPr/>
              <p:nvPr/>
            </p:nvSpPr>
            <p:spPr>
              <a:xfrm>
                <a:off x="1395168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19" name="직선 화살표 연결선 18"/>
              <p:cNvCxnSpPr/>
              <p:nvPr/>
            </p:nvCxnSpPr>
            <p:spPr>
              <a:xfrm flipH="1">
                <a:off x="1938568" y="3572576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직사각형 19"/>
              <p:cNvSpPr/>
              <p:nvPr/>
            </p:nvSpPr>
            <p:spPr>
              <a:xfrm>
                <a:off x="3315381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5235594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7155808" y="3212976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23" name="직선 화살표 연결선 22"/>
              <p:cNvCxnSpPr/>
              <p:nvPr/>
            </p:nvCxnSpPr>
            <p:spPr>
              <a:xfrm flipH="1">
                <a:off x="3858781" y="3572576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/>
              <p:nvPr/>
            </p:nvCxnSpPr>
            <p:spPr>
              <a:xfrm flipH="1">
                <a:off x="5778994" y="3572576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그룹 24"/>
          <p:cNvGrpSpPr/>
          <p:nvPr/>
        </p:nvGrpSpPr>
        <p:grpSpPr>
          <a:xfrm>
            <a:off x="612684" y="3861048"/>
            <a:ext cx="7231664" cy="1136734"/>
            <a:chOff x="506265" y="4049486"/>
            <a:chExt cx="7231664" cy="1136734"/>
          </a:xfrm>
        </p:grpSpPr>
        <p:sp>
          <p:nvSpPr>
            <p:cNvPr id="26" name="TextBox 25"/>
            <p:cNvSpPr txBox="1"/>
            <p:nvPr/>
          </p:nvSpPr>
          <p:spPr>
            <a:xfrm>
              <a:off x="506265" y="4049486"/>
              <a:ext cx="71775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+mj-lt"/>
                  <a:ea typeface="Adobe Fan Heiti Std B" pitchFamily="34" charset="-128"/>
                </a:rPr>
                <a:t>Bi-Directional</a:t>
              </a:r>
              <a:r>
                <a:rPr lang="en-US" altLang="ko-KR" dirty="0" smtClean="0">
                  <a:latin typeface="+mj-lt"/>
                  <a:ea typeface="Adobe Fan Heiti Std B" pitchFamily="34" charset="-128"/>
                </a:rPr>
                <a:t>: Deep Boltzmann Machines, Stacked Auto-Encoders</a:t>
              </a:r>
              <a:endParaRPr lang="ko-KR" altLang="en-US" dirty="0" smtClean="0">
                <a:latin typeface="+mj-lt"/>
                <a:ea typeface="Adobe Fan Heiti Std B" pitchFamily="34" charset="-128"/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1433889" y="4467020"/>
              <a:ext cx="6304040" cy="719200"/>
              <a:chOff x="1433889" y="4869160"/>
              <a:chExt cx="6304040" cy="719200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1433889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29" name="직선 화살표 연결선 28"/>
              <p:cNvCxnSpPr/>
              <p:nvPr/>
            </p:nvCxnSpPr>
            <p:spPr>
              <a:xfrm flipH="1">
                <a:off x="1977289" y="5228760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직사각형 29"/>
              <p:cNvSpPr/>
              <p:nvPr/>
            </p:nvSpPr>
            <p:spPr>
              <a:xfrm>
                <a:off x="3354102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5274315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7194529" y="4869160"/>
                <a:ext cx="543400" cy="7192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cxnSp>
            <p:nvCxnSpPr>
              <p:cNvPr id="33" name="직선 화살표 연결선 32"/>
              <p:cNvCxnSpPr/>
              <p:nvPr/>
            </p:nvCxnSpPr>
            <p:spPr>
              <a:xfrm flipH="1">
                <a:off x="3897502" y="5228760"/>
                <a:ext cx="137681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화살표 연결선 33"/>
              <p:cNvCxnSpPr/>
              <p:nvPr/>
            </p:nvCxnSpPr>
            <p:spPr>
              <a:xfrm flipH="1">
                <a:off x="5817715" y="5228760"/>
                <a:ext cx="1376814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그룹 34"/>
          <p:cNvGrpSpPr/>
          <p:nvPr/>
        </p:nvGrpSpPr>
        <p:grpSpPr>
          <a:xfrm>
            <a:off x="612684" y="5085184"/>
            <a:ext cx="7231664" cy="1136734"/>
            <a:chOff x="482058" y="5373216"/>
            <a:chExt cx="7231664" cy="1136734"/>
          </a:xfrm>
        </p:grpSpPr>
        <p:sp>
          <p:nvSpPr>
            <p:cNvPr id="36" name="TextBox 35"/>
            <p:cNvSpPr txBox="1"/>
            <p:nvPr/>
          </p:nvSpPr>
          <p:spPr>
            <a:xfrm>
              <a:off x="482058" y="5373216"/>
              <a:ext cx="5802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rgbClr val="0000FF"/>
                  </a:solidFill>
                  <a:latin typeface="+mj-lt"/>
                  <a:ea typeface="Adobe Fan Heiti Std B" pitchFamily="34" charset="-128"/>
                </a:rPr>
                <a:t>Recurrent</a:t>
              </a:r>
              <a:r>
                <a:rPr lang="en-US" altLang="ko-KR" dirty="0" smtClean="0">
                  <a:latin typeface="+mj-lt"/>
                  <a:ea typeface="Adobe Fan Heiti Std B" pitchFamily="34" charset="-128"/>
                </a:rPr>
                <a:t>: Recurrent Nets, Long-Short Term Memory</a:t>
              </a:r>
              <a:endParaRPr lang="ko-KR" altLang="en-US" dirty="0" smtClean="0">
                <a:latin typeface="+mj-lt"/>
                <a:ea typeface="Adobe Fan Heiti Std B" pitchFamily="34" charset="-128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409682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  <a:latin typeface="+mj-lt"/>
              </a:endParaRPr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 flipH="1">
              <a:off x="1953082" y="6150350"/>
              <a:ext cx="137681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>
            <a:xfrm>
              <a:off x="3329895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5250108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7170322" y="5790750"/>
              <a:ext cx="543400" cy="7192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  <a:latin typeface="+mj-lt"/>
              </a:endParaRPr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 flipH="1">
              <a:off x="3873295" y="6150350"/>
              <a:ext cx="137681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/>
            <p:cNvCxnSpPr/>
            <p:nvPr/>
          </p:nvCxnSpPr>
          <p:spPr>
            <a:xfrm flipH="1">
              <a:off x="5793508" y="6150350"/>
              <a:ext cx="137681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구부러진 연결선 61"/>
            <p:cNvCxnSpPr/>
            <p:nvPr/>
          </p:nvCxnSpPr>
          <p:spPr>
            <a:xfrm rot="5400000" flipH="1" flipV="1">
              <a:off x="3557645" y="6194300"/>
              <a:ext cx="359600" cy="271700"/>
            </a:xfrm>
            <a:prstGeom prst="bentConnector4">
              <a:avLst>
                <a:gd name="adj1" fmla="val -63571"/>
                <a:gd name="adj2" fmla="val 184137"/>
              </a:avLst>
            </a:prstGeom>
            <a:ln w="38100">
              <a:solidFill>
                <a:srgbClr val="0000FF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구부러진 연결선 61"/>
            <p:cNvCxnSpPr/>
            <p:nvPr/>
          </p:nvCxnSpPr>
          <p:spPr>
            <a:xfrm rot="5400000" flipH="1" flipV="1">
              <a:off x="5463344" y="6194300"/>
              <a:ext cx="359600" cy="271700"/>
            </a:xfrm>
            <a:prstGeom prst="bentConnector4">
              <a:avLst>
                <a:gd name="adj1" fmla="val -63571"/>
                <a:gd name="adj2" fmla="val 184137"/>
              </a:avLst>
            </a:prstGeom>
            <a:ln w="38100">
              <a:solidFill>
                <a:srgbClr val="0000FF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104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Theory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952" y="1268760"/>
            <a:ext cx="6248400" cy="4448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67723" y="5726727"/>
            <a:ext cx="19090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rgbClr val="FF0000"/>
                </a:solidFill>
                <a:latin typeface="+mj-lt"/>
                <a:ea typeface="Adobe Fan Heiti Std B" pitchFamily="34" charset="-128"/>
              </a:rPr>
              <a:t>Cited &gt; 12,000</a:t>
            </a:r>
            <a:endParaRPr lang="ko-KR" altLang="en-US" sz="2000" dirty="0" smtClean="0">
              <a:solidFill>
                <a:srgbClr val="FF0000"/>
              </a:solidFill>
              <a:latin typeface="+mj-lt"/>
              <a:ea typeface="Adobe Fan Heiti Std B" pitchFamily="34" charset="-128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5" y="1700808"/>
            <a:ext cx="7571536" cy="350931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4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Is is omnipotent?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1349852"/>
            <a:ext cx="8496300" cy="480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98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5368" y="2636912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altLang="ko-KR" sz="6600" dirty="0" smtClean="0"/>
              <a:t>Development tools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10377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32952</TotalTime>
  <Words>514</Words>
  <Application>Microsoft Macintosh PowerPoint</Application>
  <PresentationFormat>화면 슬라이드 쇼(4:3)</PresentationFormat>
  <Paragraphs>141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맑은 고딕</vt:lpstr>
      <vt:lpstr>휴먼둥근헤드라인</vt:lpstr>
      <vt:lpstr>Adobe Fan Heiti Std B</vt:lpstr>
      <vt:lpstr>Garamond</vt:lpstr>
      <vt:lpstr>Meiryo UI</vt:lpstr>
      <vt:lpstr>Microsoft YaHei</vt:lpstr>
      <vt:lpstr>Arial</vt:lpstr>
      <vt:lpstr>Office 테마</vt:lpstr>
      <vt:lpstr>PowerPoint 프레젠테이션</vt:lpstr>
      <vt:lpstr>Deep learning</vt:lpstr>
      <vt:lpstr>Deep learning</vt:lpstr>
      <vt:lpstr>Is it brand new?</vt:lpstr>
      <vt:lpstr>Inspired by nature?</vt:lpstr>
      <vt:lpstr>Deep architectures</vt:lpstr>
      <vt:lpstr>Theory</vt:lpstr>
      <vt:lpstr>Is is omnipotent?</vt:lpstr>
      <vt:lpstr>Development tools</vt:lpstr>
      <vt:lpstr>Deep learning tools?</vt:lpstr>
      <vt:lpstr>To tell the truth</vt:lpstr>
      <vt:lpstr>Caffe</vt:lpstr>
      <vt:lpstr>Caffe</vt:lpstr>
      <vt:lpstr>Caffe</vt:lpstr>
      <vt:lpstr>Torch</vt:lpstr>
      <vt:lpstr>Torch</vt:lpstr>
      <vt:lpstr>Theano</vt:lpstr>
      <vt:lpstr>Theano</vt:lpstr>
      <vt:lpstr>TensorFlow</vt:lpstr>
      <vt:lpstr>TensorFlow</vt:lpstr>
      <vt:lpstr>White to black</vt:lpstr>
      <vt:lpstr>Overview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1132</cp:revision>
  <dcterms:created xsi:type="dcterms:W3CDTF">2010-03-17T18:05:41Z</dcterms:created>
  <dcterms:modified xsi:type="dcterms:W3CDTF">2016-08-05T14:35:24Z</dcterms:modified>
</cp:coreProperties>
</file>